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8" r:id="rId16"/>
    <p:sldId id="268" r:id="rId17"/>
    <p:sldId id="277" r:id="rId18"/>
    <p:sldId id="272" r:id="rId19"/>
    <p:sldId id="275" r:id="rId20"/>
    <p:sldId id="276" r:id="rId21"/>
    <p:sldId id="269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42" y="71022"/>
            <a:ext cx="7042952" cy="469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3" descr="C:\Users\LENOVO User\Downloads\pzc grup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8" y="4834422"/>
            <a:ext cx="4292099" cy="1800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27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151" y="0"/>
            <a:ext cx="9905998" cy="1000125"/>
          </a:xfrm>
        </p:spPr>
        <p:txBody>
          <a:bodyPr/>
          <a:lstStyle/>
          <a:p>
            <a:r>
              <a:rPr lang="hr-HR" dirty="0" smtClean="0"/>
              <a:t>PROIZVODNJA</a:t>
            </a:r>
            <a:endParaRPr lang="hr-HR" dirty="0"/>
          </a:p>
        </p:txBody>
      </p:sp>
      <p:pic>
        <p:nvPicPr>
          <p:cNvPr id="4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51" y="847725"/>
            <a:ext cx="4804227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03" y="3887087"/>
            <a:ext cx="5358724" cy="283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10225" y="101917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Separacija</a:t>
            </a:r>
          </a:p>
          <a:p>
            <a:r>
              <a:rPr lang="hr-HR" sz="2400" dirty="0" smtClean="0"/>
              <a:t>SLAVONSKI ŠAMAC</a:t>
            </a:r>
            <a:endParaRPr lang="hr-H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08064" y="5622634"/>
            <a:ext cx="3337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Kamenolom</a:t>
            </a:r>
          </a:p>
          <a:p>
            <a:r>
              <a:rPr lang="hr-HR" sz="2400" dirty="0" smtClean="0"/>
              <a:t>PAKRAC - ŠUMETLICA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8333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151" y="0"/>
            <a:ext cx="9905998" cy="1000125"/>
          </a:xfrm>
        </p:spPr>
        <p:txBody>
          <a:bodyPr/>
          <a:lstStyle/>
          <a:p>
            <a:r>
              <a:rPr lang="hr-HR" dirty="0" smtClean="0"/>
              <a:t>PROIZVODNJA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5610225" y="1019175"/>
            <a:ext cx="5293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Krečana</a:t>
            </a:r>
          </a:p>
          <a:p>
            <a:r>
              <a:rPr lang="hr-HR" sz="2400" dirty="0" smtClean="0"/>
              <a:t>PODCRKAVLJE – SLAVONSKI BROD</a:t>
            </a:r>
          </a:p>
        </p:txBody>
      </p:sp>
      <p:pic>
        <p:nvPicPr>
          <p:cNvPr id="8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4" y="932879"/>
            <a:ext cx="4905274" cy="282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3321490"/>
            <a:ext cx="5845413" cy="331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97115" y="5479224"/>
            <a:ext cx="2770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Asfaltna baza</a:t>
            </a:r>
          </a:p>
          <a:p>
            <a:r>
              <a:rPr lang="hr-HR" sz="2400" dirty="0" smtClean="0"/>
              <a:t>SLAVONSKI BROD</a:t>
            </a:r>
          </a:p>
        </p:txBody>
      </p:sp>
    </p:spTree>
    <p:extLst>
      <p:ext uri="{BB962C8B-B14F-4D97-AF65-F5344CB8AC3E}">
        <p14:creationId xmlns:p14="http://schemas.microsoft.com/office/powerpoint/2010/main" val="25832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151" y="0"/>
            <a:ext cx="9905998" cy="1000125"/>
          </a:xfrm>
        </p:spPr>
        <p:txBody>
          <a:bodyPr/>
          <a:lstStyle/>
          <a:p>
            <a:r>
              <a:rPr lang="hr-HR" dirty="0" smtClean="0"/>
              <a:t>PROIZVODNJA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3673815" y="535552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Betonska baza</a:t>
            </a:r>
          </a:p>
          <a:p>
            <a:r>
              <a:rPr lang="hr-HR" sz="2400" dirty="0" smtClean="0"/>
              <a:t>SLAVONSKI ŠAMAC</a:t>
            </a:r>
          </a:p>
        </p:txBody>
      </p:sp>
      <p:pic>
        <p:nvPicPr>
          <p:cNvPr id="7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54" y="1000125"/>
            <a:ext cx="4612745" cy="362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2733675"/>
            <a:ext cx="5257800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762625" y="1171575"/>
            <a:ext cx="276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Betonska baza</a:t>
            </a:r>
          </a:p>
          <a:p>
            <a:r>
              <a:rPr lang="hr-HR" sz="2400" dirty="0" smtClean="0"/>
              <a:t>SLAVONSKI BROD</a:t>
            </a:r>
          </a:p>
        </p:txBody>
      </p:sp>
    </p:spTree>
    <p:extLst>
      <p:ext uri="{BB962C8B-B14F-4D97-AF65-F5344CB8AC3E}">
        <p14:creationId xmlns:p14="http://schemas.microsoft.com/office/powerpoint/2010/main" val="28674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899920"/>
            <a:ext cx="9905998" cy="1905000"/>
          </a:xfrm>
        </p:spPr>
        <p:txBody>
          <a:bodyPr/>
          <a:lstStyle/>
          <a:p>
            <a:r>
              <a:rPr lang="hr-HR" dirty="0" smtClean="0"/>
              <a:t>VOZNI PARK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3343274"/>
            <a:ext cx="9905998" cy="3124201"/>
          </a:xfrm>
        </p:spPr>
        <p:txBody>
          <a:bodyPr>
            <a:normAutofit/>
          </a:bodyPr>
          <a:lstStyle/>
          <a:p>
            <a:r>
              <a:rPr lang="hr-HR" sz="2400" dirty="0" smtClean="0"/>
              <a:t>Vozni park se sastoji od najsuvremenijih vozila renomiranih svjetskih proizvođača</a:t>
            </a:r>
          </a:p>
          <a:p>
            <a:r>
              <a:rPr lang="hr-HR" sz="2400" dirty="0" smtClean="0"/>
              <a:t>Mercedes-Benz, MAN, IVECO</a:t>
            </a:r>
          </a:p>
          <a:p>
            <a:r>
              <a:rPr lang="hr-HR" sz="2400" dirty="0" smtClean="0"/>
              <a:t>Prosječna starost vozila: </a:t>
            </a:r>
            <a:r>
              <a:rPr lang="hr-HR" sz="2400" b="1" dirty="0" smtClean="0"/>
              <a:t>5 godina</a:t>
            </a:r>
            <a:endParaRPr lang="hr-HR" sz="2400" b="1" dirty="0"/>
          </a:p>
        </p:txBody>
      </p:sp>
      <p:pic>
        <p:nvPicPr>
          <p:cNvPr id="4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944" y="361566"/>
            <a:ext cx="4627457" cy="2981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STROJNI PARK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96" y="209550"/>
            <a:ext cx="5554133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41413" y="3343274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 smtClean="0"/>
              <a:t>Strojni park se sastoji od najsuvremenijih strojeva renomiranih svjetskih proizvođača</a:t>
            </a:r>
          </a:p>
          <a:p>
            <a:r>
              <a:rPr lang="hr-HR" sz="2400" dirty="0" smtClean="0"/>
              <a:t>Wirtgen grupa, Caterpillar, Hyundai, Hitachi...</a:t>
            </a:r>
          </a:p>
          <a:p>
            <a:r>
              <a:rPr lang="hr-HR" sz="2400" dirty="0" smtClean="0"/>
              <a:t>Prosječna starost strojeva: </a:t>
            </a:r>
            <a:r>
              <a:rPr lang="hr-HR" sz="2400" b="1" dirty="0" smtClean="0"/>
              <a:t>6 godina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25047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62" y="321511"/>
            <a:ext cx="5318711" cy="299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5" y="3906174"/>
            <a:ext cx="6232718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22" y="321511"/>
            <a:ext cx="3317587" cy="603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9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LJUDSKI POTENCIJALI</a:t>
            </a:r>
            <a:br>
              <a:rPr lang="hr-HR" dirty="0" smtClean="0"/>
            </a:br>
            <a:r>
              <a:rPr lang="hr-HR" sz="2000" dirty="0" smtClean="0"/>
              <a:t>osnovna snaga svake</a:t>
            </a:r>
            <a:br>
              <a:rPr lang="hr-HR" sz="2000" dirty="0" smtClean="0"/>
            </a:br>
            <a:r>
              <a:rPr lang="hr-HR" sz="2000" dirty="0" smtClean="0"/>
              <a:t>organizacije</a:t>
            </a:r>
            <a:endParaRPr lang="hr-H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990849"/>
            <a:ext cx="9905998" cy="3124201"/>
          </a:xfrm>
        </p:spPr>
        <p:txBody>
          <a:bodyPr/>
          <a:lstStyle/>
          <a:p>
            <a:r>
              <a:rPr lang="hr-HR" sz="2400" dirty="0" smtClean="0"/>
              <a:t>Grupa zapošljava </a:t>
            </a:r>
            <a:r>
              <a:rPr lang="hr-HR" sz="2400" b="1" dirty="0" smtClean="0"/>
              <a:t>500+ zaposlenika</a:t>
            </a:r>
          </a:p>
          <a:p>
            <a:r>
              <a:rPr lang="hr-HR" sz="2400" dirty="0" smtClean="0"/>
              <a:t>15% visokoobrazovanog kadra</a:t>
            </a:r>
          </a:p>
          <a:p>
            <a:r>
              <a:rPr lang="hr-HR" sz="2400" dirty="0" smtClean="0"/>
              <a:t>Vrhunski tim inženjera</a:t>
            </a:r>
          </a:p>
          <a:p>
            <a:r>
              <a:rPr lang="hr-HR" sz="2400" dirty="0" smtClean="0"/>
              <a:t>Kvalificrani radnici s dugogodišnjim iskustvom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313022"/>
            <a:ext cx="5619750" cy="249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8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TRANSPORTI</a:t>
            </a:r>
            <a:endParaRPr lang="hr-HR" dirty="0"/>
          </a:p>
        </p:txBody>
      </p:sp>
      <p:pic>
        <p:nvPicPr>
          <p:cNvPr id="6" name="Slika 21" descr="C:\Users\LENOVO User\Downloads\transport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11" y="3393428"/>
            <a:ext cx="2455486" cy="10654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19471" y="2868385"/>
            <a:ext cx="619154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b="1" dirty="0" smtClean="0"/>
              <a:t>50+</a:t>
            </a:r>
            <a:r>
              <a:rPr lang="hr-HR" sz="3200" dirty="0" smtClean="0"/>
              <a:t> suvremenih tegljača s prikolicama za prijevoz rasutog tereta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54" y="4658558"/>
            <a:ext cx="5159601" cy="170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49" y="313658"/>
            <a:ext cx="6861630" cy="297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22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PLOVNA MEHANIZACIJA</a:t>
            </a:r>
            <a:br>
              <a:rPr lang="hr-HR" dirty="0" smtClean="0"/>
            </a:br>
            <a:r>
              <a:rPr lang="hr-HR" sz="2000" dirty="0" smtClean="0"/>
              <a:t>hidrogradnja</a:t>
            </a:r>
            <a:endParaRPr lang="hr-HR" sz="2000" dirty="0"/>
          </a:p>
        </p:txBody>
      </p:sp>
      <p:pic>
        <p:nvPicPr>
          <p:cNvPr id="4" name="Slika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3169" y="752301"/>
            <a:ext cx="5277587" cy="249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169" y="3547101"/>
            <a:ext cx="5128037" cy="266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41413" y="2990849"/>
            <a:ext cx="5571756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 smtClean="0"/>
              <a:t>Održavanje plovnih puteva na rijekama Sava, Drava i Dunav</a:t>
            </a:r>
            <a:endParaRPr lang="hr-HR" sz="2400" b="1" dirty="0" smtClean="0"/>
          </a:p>
          <a:p>
            <a:r>
              <a:rPr lang="hr-HR" sz="2400" dirty="0" smtClean="0"/>
              <a:t>Izgradanja hidrotehničkih i regulacijskih objekata u vodotocima</a:t>
            </a:r>
          </a:p>
          <a:p>
            <a:r>
              <a:rPr lang="hr-HR" sz="2400" dirty="0" smtClean="0"/>
              <a:t>Izgradnja hidrauličnih objekata u zaobalju</a:t>
            </a:r>
          </a:p>
          <a:p>
            <a:r>
              <a:rPr lang="hr-HR" sz="2400" dirty="0" smtClean="0"/>
              <a:t>Isplov pijeska i šljunka</a:t>
            </a:r>
          </a:p>
          <a:p>
            <a:r>
              <a:rPr lang="hr-HR" sz="2400" dirty="0" smtClean="0"/>
              <a:t>Prijevoz opasnih sredstava plovnim putevima</a:t>
            </a:r>
          </a:p>
          <a:p>
            <a:pPr marL="0" indent="0">
              <a:buFont typeface="Arial"/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797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88" y="929196"/>
            <a:ext cx="9905998" cy="722050"/>
          </a:xfrm>
        </p:spPr>
        <p:txBody>
          <a:bodyPr/>
          <a:lstStyle/>
          <a:p>
            <a:r>
              <a:rPr lang="hr-HR" dirty="0" smtClean="0"/>
              <a:t>TURISTIČKA DJELATNOST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7" y="1926454"/>
            <a:ext cx="5134190" cy="34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6" y="1926453"/>
            <a:ext cx="5330579" cy="34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1588" y="5624455"/>
            <a:ext cx="4418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Restoran i kavana Brođanka</a:t>
            </a:r>
            <a:endParaRPr lang="hr-HR" sz="2400" dirty="0" smtClean="0"/>
          </a:p>
          <a:p>
            <a:r>
              <a:rPr lang="hr-HR" sz="2400" dirty="0" smtClean="0"/>
              <a:t>SLAVONSKI BROD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8556" y="5624455"/>
            <a:ext cx="275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Hotel Slaven</a:t>
            </a:r>
            <a:endParaRPr lang="hr-HR" sz="2400" dirty="0" smtClean="0"/>
          </a:p>
          <a:p>
            <a:r>
              <a:rPr lang="hr-HR" sz="2400" dirty="0" smtClean="0"/>
              <a:t>NOVA GRADIŠKA</a:t>
            </a:r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val="811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7" y="1256318"/>
            <a:ext cx="3195422" cy="35055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1278" y="5219700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/>
              <a:t>1961</a:t>
            </a:r>
            <a:endParaRPr lang="hr-HR" sz="5400" dirty="0"/>
          </a:p>
        </p:txBody>
      </p:sp>
      <p:pic>
        <p:nvPicPr>
          <p:cNvPr id="12" name="Slika 3" descr="C:\Users\LENOVO User\Downloads\pzc grup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47" y="1965345"/>
            <a:ext cx="4464328" cy="18732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ight Arrow 12"/>
          <p:cNvSpPr/>
          <p:nvPr/>
        </p:nvSpPr>
        <p:spPr>
          <a:xfrm>
            <a:off x="3868393" y="2344717"/>
            <a:ext cx="3048000" cy="1019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7957929" y="5219700"/>
            <a:ext cx="268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/>
              <a:t>DANAS</a:t>
            </a:r>
            <a:endParaRPr lang="hr-HR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24" y="2880250"/>
            <a:ext cx="525119" cy="5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71360"/>
            <a:ext cx="9905998" cy="1905000"/>
          </a:xfrm>
        </p:spPr>
        <p:txBody>
          <a:bodyPr/>
          <a:lstStyle/>
          <a:p>
            <a:r>
              <a:rPr lang="hr-HR" dirty="0" smtClean="0"/>
              <a:t>ČLANOVI PZC GRUPE</a:t>
            </a:r>
            <a:endParaRPr lang="hr-HR" dirty="0"/>
          </a:p>
        </p:txBody>
      </p:sp>
      <p:pic>
        <p:nvPicPr>
          <p:cNvPr id="4" name="Slika 22" descr="C:\Users\LENOVO User\Downloads\PZ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1519633"/>
            <a:ext cx="2551698" cy="117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20" descr="C:\Users\LENOVO User\Downloads\pzc bro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5" y="3033777"/>
            <a:ext cx="2551700" cy="110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21" descr="C:\Users\LENOVO User\Downloads\transport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5" y="4482537"/>
            <a:ext cx="2418534" cy="109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23" descr="C:\Users\LENOVO User\Downloads\felik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68" y="1586601"/>
            <a:ext cx="3515166" cy="104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27" descr="C:\Users\LENOVO User\Downloads\brodjanka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487" y="3077230"/>
            <a:ext cx="3053528" cy="975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23" y="4501753"/>
            <a:ext cx="2603271" cy="781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24" descr="C:\Users\LENOVO User\Downloads\slavonija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639" y="1586601"/>
            <a:ext cx="4106973" cy="956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25" descr="C:\Users\LENOVO User\Downloads\ZGP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456" y="3084701"/>
            <a:ext cx="2885241" cy="967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26" descr="C:\Users\LENOVO User\Downloads\sarajevo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456" y="4482537"/>
            <a:ext cx="3147356" cy="93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15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98067"/>
            <a:ext cx="9905998" cy="1905000"/>
          </a:xfrm>
        </p:spPr>
        <p:txBody>
          <a:bodyPr/>
          <a:lstStyle/>
          <a:p>
            <a:r>
              <a:rPr lang="hr-HR" dirty="0" smtClean="0"/>
              <a:t>CILJEVI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3162299"/>
            <a:ext cx="9905998" cy="3124201"/>
          </a:xfrm>
        </p:spPr>
        <p:txBody>
          <a:bodyPr/>
          <a:lstStyle/>
          <a:p>
            <a:r>
              <a:rPr lang="hr-HR" dirty="0" smtClean="0"/>
              <a:t>Promet grupacije </a:t>
            </a:r>
            <a:r>
              <a:rPr lang="hr-HR" b="1" dirty="0" smtClean="0"/>
              <a:t>300 milijuna kuna </a:t>
            </a:r>
            <a:r>
              <a:rPr lang="hr-HR" dirty="0" smtClean="0"/>
              <a:t>sa stalnom tendencijom rasta</a:t>
            </a:r>
          </a:p>
          <a:p>
            <a:r>
              <a:rPr lang="hr-HR" dirty="0" smtClean="0"/>
              <a:t>Nametnuti se kao lider u kontinetalnoj hrvatskoj, regiji i tržištu europske unije</a:t>
            </a:r>
          </a:p>
          <a:p>
            <a:r>
              <a:rPr lang="hr-HR" dirty="0" smtClean="0"/>
              <a:t>Stalnim napredovanjem i usavršavanjem težiti izvrsnosti</a:t>
            </a:r>
          </a:p>
          <a:p>
            <a:r>
              <a:rPr lang="hr-HR" dirty="0" smtClean="0"/>
              <a:t>Ostvarenje izvrnosti po najstrožim zahtjevima normi u području poslovanja, ekologije i radnih prava</a:t>
            </a:r>
            <a:endParaRPr lang="hr-HR" dirty="0"/>
          </a:p>
        </p:txBody>
      </p:sp>
      <p:pic>
        <p:nvPicPr>
          <p:cNvPr id="4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69" y="234134"/>
            <a:ext cx="3380363" cy="30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42" y="71022"/>
            <a:ext cx="7042952" cy="469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3" descr="C:\Users\LENOVO User\Downloads\pzc grup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43" y="4910622"/>
            <a:ext cx="4292099" cy="1800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52550"/>
          </a:xfrm>
        </p:spPr>
        <p:txBody>
          <a:bodyPr>
            <a:normAutofit fontScale="90000"/>
          </a:bodyPr>
          <a:lstStyle/>
          <a:p>
            <a:r>
              <a:rPr lang="hr-HR" sz="4000" dirty="0" smtClean="0"/>
              <a:t>OSNOVNE DJELATNOSTI:</a:t>
            </a:r>
            <a:br>
              <a:rPr lang="hr-HR" sz="4000" dirty="0" smtClean="0"/>
            </a:b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CESTOGRADNJA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030" y="3133725"/>
            <a:ext cx="10164763" cy="3124201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 smtClean="0"/>
              <a:t>Izgradnja </a:t>
            </a:r>
            <a:r>
              <a:rPr lang="hr-HR" sz="2400" dirty="0"/>
              <a:t>autocesta </a:t>
            </a:r>
          </a:p>
          <a:p>
            <a:r>
              <a:rPr lang="hr-HR" sz="2400" dirty="0" smtClean="0"/>
              <a:t>Izgradnja državnih, lokalnih i županijskih cesta</a:t>
            </a:r>
            <a:endParaRPr lang="hr-HR" sz="2400" dirty="0"/>
          </a:p>
          <a:p>
            <a:r>
              <a:rPr lang="hr-HR" sz="2400" dirty="0" smtClean="0"/>
              <a:t>Obnove, rekosntrukcije i modernizacija cestovne infrastrukture</a:t>
            </a:r>
          </a:p>
          <a:p>
            <a:r>
              <a:rPr lang="hr-HR" sz="2400" dirty="0" smtClean="0"/>
              <a:t>Izgradnja komunalnih objekata</a:t>
            </a:r>
          </a:p>
          <a:p>
            <a:r>
              <a:rPr lang="hr-HR" sz="2400" dirty="0" smtClean="0"/>
              <a:t>Izgradnja cestovnih objekata: mostova, viadukata, nadvožnjaka, podvožnjaka</a:t>
            </a:r>
          </a:p>
          <a:p>
            <a:r>
              <a:rPr lang="hr-HR" sz="2400" dirty="0" smtClean="0"/>
              <a:t>Obnove trgova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05" y="326843"/>
            <a:ext cx="4857796" cy="280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92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4" y="220808"/>
            <a:ext cx="5276314" cy="351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315075" y="581025"/>
            <a:ext cx="5881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dirty="0" smtClean="0"/>
              <a:t>Izgradnja nadvožnjaka i prilazne ceste</a:t>
            </a:r>
          </a:p>
          <a:p>
            <a:pPr algn="ctr"/>
            <a:r>
              <a:rPr lang="hr-HR" sz="2400" dirty="0" smtClean="0"/>
              <a:t>VINKOVCI</a:t>
            </a:r>
            <a:endParaRPr lang="hr-HR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84" y="1954177"/>
            <a:ext cx="5931357" cy="444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5" y="3962400"/>
            <a:ext cx="5276314" cy="244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82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9" y="244032"/>
            <a:ext cx="6051567" cy="2925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25814" y="1225025"/>
            <a:ext cx="413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dirty="0" smtClean="0"/>
              <a:t>D-427 Rujevica – Marišćina</a:t>
            </a:r>
          </a:p>
          <a:p>
            <a:pPr algn="ctr"/>
            <a:r>
              <a:rPr lang="hr-HR" sz="2400" dirty="0" smtClean="0"/>
              <a:t>RIJEKA</a:t>
            </a:r>
            <a:endParaRPr lang="hr-H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" y="3524186"/>
            <a:ext cx="5693876" cy="2790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524185"/>
            <a:ext cx="5340678" cy="279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5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77" y="255079"/>
            <a:ext cx="6030627" cy="303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94764" y="657225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Gradski trg</a:t>
            </a:r>
          </a:p>
          <a:p>
            <a:r>
              <a:rPr lang="hr-HR" sz="2400" dirty="0" smtClean="0"/>
              <a:t>PAKRAC</a:t>
            </a:r>
            <a:endParaRPr lang="hr-HR" sz="2400" dirty="0"/>
          </a:p>
        </p:txBody>
      </p:sp>
      <p:pic>
        <p:nvPicPr>
          <p:cNvPr id="6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04" y="3189050"/>
            <a:ext cx="4879521" cy="339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942677" y="4257675"/>
            <a:ext cx="3284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Divalotva – kružni tok</a:t>
            </a:r>
          </a:p>
          <a:p>
            <a:r>
              <a:rPr lang="hr-HR" sz="2400" dirty="0" smtClean="0"/>
              <a:t>OSIJEK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8245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52550"/>
          </a:xfrm>
        </p:spPr>
        <p:txBody>
          <a:bodyPr>
            <a:normAutofit fontScale="90000"/>
          </a:bodyPr>
          <a:lstStyle/>
          <a:p>
            <a:r>
              <a:rPr lang="hr-HR" sz="4000" dirty="0" smtClean="0"/>
              <a:t>OSNOVNE DJELATNOSTI:</a:t>
            </a:r>
            <a:br>
              <a:rPr lang="hr-HR" sz="4000" dirty="0" smtClean="0"/>
            </a:b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ODRŽAVANJE CESTA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030" y="2943224"/>
            <a:ext cx="10164763" cy="3124201"/>
          </a:xfrm>
        </p:spPr>
        <p:txBody>
          <a:bodyPr>
            <a:normAutofit lnSpcReduction="10000"/>
          </a:bodyPr>
          <a:lstStyle/>
          <a:p>
            <a:r>
              <a:rPr lang="hr-HR" sz="2400" dirty="0" smtClean="0"/>
              <a:t>2000 km cesta u sustavu redovnog održavanja</a:t>
            </a:r>
            <a:endParaRPr lang="hr-HR" sz="2400" dirty="0"/>
          </a:p>
          <a:p>
            <a:r>
              <a:rPr lang="hr-HR" sz="2400" dirty="0" smtClean="0"/>
              <a:t>Ugovori s hrvatskim cestama, županijskim upravama za ceste i jedinicama lokalne samouprave</a:t>
            </a:r>
          </a:p>
          <a:p>
            <a:r>
              <a:rPr lang="hr-HR" sz="2400" dirty="0" smtClean="0"/>
              <a:t>Mreža nadcestarija: Slavonski Brod, Nova gradiška, Požega, Pakrac i Novska</a:t>
            </a:r>
          </a:p>
          <a:p>
            <a:r>
              <a:rPr lang="hr-HR" sz="2400" dirty="0" smtClean="0"/>
              <a:t>Održavanje cestovne infrastruktrue u Brodsko-posavskoj, Požeško-Slavonskoj </a:t>
            </a:r>
            <a:r>
              <a:rPr lang="hr-HR" sz="2400" dirty="0" smtClean="0"/>
              <a:t>i istočnom dijelu </a:t>
            </a:r>
            <a:r>
              <a:rPr lang="hr-HR" sz="2400" dirty="0" smtClean="0"/>
              <a:t>Sisačko-moslavačke županije</a:t>
            </a:r>
          </a:p>
          <a:p>
            <a:endParaRPr lang="hr-HR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05" y="0"/>
            <a:ext cx="5201845" cy="271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3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6" y="249366"/>
            <a:ext cx="5641084" cy="281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274315"/>
            <a:ext cx="5696326" cy="283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9" y="3476399"/>
            <a:ext cx="5639171" cy="2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81" y="3476399"/>
            <a:ext cx="5639170" cy="2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2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OSTALE POVEZANE DJELATNOSTI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Trgovina</a:t>
            </a:r>
          </a:p>
          <a:p>
            <a:r>
              <a:rPr lang="hr-HR" dirty="0" smtClean="0"/>
              <a:t>Prijevoz</a:t>
            </a:r>
          </a:p>
          <a:p>
            <a:r>
              <a:rPr lang="hr-HR" dirty="0" smtClean="0"/>
              <a:t>PROIZVODNJA REPROMATERIJALA: asfalt, beton, kameni agregat, betonska galanterija</a:t>
            </a:r>
          </a:p>
          <a:p>
            <a:r>
              <a:rPr lang="hr-HR" dirty="0" smtClean="0"/>
              <a:t>Održavanje mehanizacije</a:t>
            </a:r>
          </a:p>
          <a:p>
            <a:r>
              <a:rPr lang="hr-HR" dirty="0" smtClean="0"/>
              <a:t>Vodno gospodarstvo</a:t>
            </a:r>
          </a:p>
          <a:p>
            <a:r>
              <a:rPr lang="hr-HR" dirty="0" smtClean="0"/>
              <a:t>Turizam i rekreacija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5" y="130374"/>
            <a:ext cx="4238624" cy="2384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4508678"/>
            <a:ext cx="2304021" cy="2002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87" y="4513510"/>
            <a:ext cx="2891762" cy="21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2986</TotalTime>
  <Words>327</Words>
  <Application>Microsoft Office PowerPoint</Application>
  <PresentationFormat>Widescreen</PresentationFormat>
  <Paragraphs>76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Mesh</vt:lpstr>
      <vt:lpstr>PowerPoint Presentation</vt:lpstr>
      <vt:lpstr>PowerPoint Presentation</vt:lpstr>
      <vt:lpstr>OSNOVNE DJELATNOSTI:  CESTOGRADNJA </vt:lpstr>
      <vt:lpstr>PowerPoint Presentation</vt:lpstr>
      <vt:lpstr>PowerPoint Presentation</vt:lpstr>
      <vt:lpstr>PowerPoint Presentation</vt:lpstr>
      <vt:lpstr>OSNOVNE DJELATNOSTI:  ODRŽAVANJE CESTA </vt:lpstr>
      <vt:lpstr>PowerPoint Presentation</vt:lpstr>
      <vt:lpstr>OSTALE POVEZANE DJELATNOSTI</vt:lpstr>
      <vt:lpstr>PROIZVODNJA</vt:lpstr>
      <vt:lpstr>PROIZVODNJA</vt:lpstr>
      <vt:lpstr>PROIZVODNJA</vt:lpstr>
      <vt:lpstr>VOZNI PARK</vt:lpstr>
      <vt:lpstr>STROJNI PARK</vt:lpstr>
      <vt:lpstr>PowerPoint Presentation</vt:lpstr>
      <vt:lpstr>LJUDSKI POTENCIJALI osnovna snaga svake organizacije</vt:lpstr>
      <vt:lpstr>TRANSPORTI</vt:lpstr>
      <vt:lpstr>PLOVNA MEHANIZACIJA hidrogradnja</vt:lpstr>
      <vt:lpstr>TURISTIČKA DJELATNOST</vt:lpstr>
      <vt:lpstr>ČLANOVI PZC GRUPE</vt:lpstr>
      <vt:lpstr>CILJEVI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Jimi</dc:creator>
  <cp:lastModifiedBy>Jimi</cp:lastModifiedBy>
  <cp:revision>24</cp:revision>
  <dcterms:created xsi:type="dcterms:W3CDTF">2022-01-26T12:27:44Z</dcterms:created>
  <dcterms:modified xsi:type="dcterms:W3CDTF">2022-01-28T14:41:46Z</dcterms:modified>
</cp:coreProperties>
</file>